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504" autoAdjust="0"/>
  </p:normalViewPr>
  <p:slideViewPr>
    <p:cSldViewPr snapToGrid="0">
      <p:cViewPr varScale="1">
        <p:scale>
          <a:sx n="66" d="100"/>
          <a:sy n="66" d="100"/>
        </p:scale>
        <p:origin x="15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9013024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Góðan dag </a:t>
            </a:r>
          </a:p>
          <a:p>
            <a:pPr lvl="0" rtl="0">
              <a:spcBef>
                <a:spcPts val="0"/>
              </a:spcBef>
              <a:buClr>
                <a:schemeClr val="dk1"/>
              </a:buClr>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í þessari kynningu ætla ég að fara yfir nokkur atriði sem gott er að hafa í huga varðandi texta og grunna á skjákynningum.</a:t>
            </a:r>
          </a:p>
          <a:p>
            <a:pPr lvl="0" rtl="0">
              <a:spcBef>
                <a:spcPts val="0"/>
              </a:spcBef>
              <a:buClr>
                <a:schemeClr val="dk1"/>
              </a:buClr>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Textann þarf að vanda og er mikilvægt að hafa stafsetningu og málfar í lagi.</a:t>
            </a:r>
          </a:p>
          <a:p>
            <a:pPr lvl="0" rtl="0">
              <a:spcBef>
                <a:spcPts val="0"/>
              </a:spcBef>
              <a:buClr>
                <a:schemeClr val="dk1"/>
              </a:buClr>
              <a:buSzPct val="100000"/>
              <a:buFont typeface="Arial"/>
              <a:buNone/>
            </a:pPr>
            <a:r>
              <a:rPr lang="en">
                <a:solidFill>
                  <a:schemeClr val="dk1"/>
                </a:solidFill>
              </a:rPr>
              <a:t> </a:t>
            </a:r>
          </a:p>
          <a:p>
            <a:pPr lvl="0" rtl="0">
              <a:spcBef>
                <a:spcPts val="0"/>
              </a:spcBef>
              <a:buClr>
                <a:schemeClr val="dk1"/>
              </a:buClr>
              <a:buSzPct val="100000"/>
              <a:buFont typeface="Arial"/>
              <a:buNone/>
            </a:pPr>
            <a:r>
              <a:rPr lang="en">
                <a:solidFill>
                  <a:schemeClr val="dk1"/>
                </a:solidFill>
              </a:rPr>
              <a:t>Þó að útlit sé smekksatriði og sitt sýnist hverjum um það hvað er fallegt og hvað ekki eru nokkur atriðið sem hafa ber í huga</a:t>
            </a:r>
          </a:p>
          <a:p>
            <a:pPr lvl="0" rtl="0">
              <a:spcBef>
                <a:spcPts val="0"/>
              </a:spcBef>
              <a:buClr>
                <a:schemeClr val="dk1"/>
              </a:buClr>
              <a:buSzPct val="100000"/>
              <a:buFont typeface="Arial"/>
              <a:buNone/>
            </a:pPr>
            <a:r>
              <a:rPr lang="en">
                <a:solidFill>
                  <a:schemeClr val="dk1"/>
                </a:solidFill>
              </a:rPr>
              <a:t>þegar útlit er valið.</a:t>
            </a:r>
          </a:p>
          <a:p>
            <a:pPr lvl="0" rtl="0">
              <a:spcBef>
                <a:spcPts val="0"/>
              </a:spcBef>
              <a:buClr>
                <a:schemeClr val="dk1"/>
              </a:buClr>
              <a:buFont typeface="Arial"/>
              <a:buNone/>
            </a:pPr>
            <a:endParaRPr>
              <a:solidFill>
                <a:schemeClr val="dk1"/>
              </a:solidFill>
            </a:endParaRPr>
          </a:p>
          <a:p>
            <a:pPr lvl="0" rtl="0">
              <a:spcBef>
                <a:spcPts val="0"/>
              </a:spcBef>
              <a:buClr>
                <a:schemeClr val="dk1"/>
              </a:buClr>
              <a:buFont typeface="Arial"/>
              <a:buNone/>
            </a:pPr>
            <a:endParaRPr>
              <a:solidFill>
                <a:schemeClr val="dk1"/>
              </a:solidFill>
            </a:endParaRPr>
          </a:p>
          <a:p>
            <a:pPr lvl="0">
              <a:spcBef>
                <a:spcPts val="0"/>
              </a:spcBef>
              <a:buClr>
                <a:schemeClr val="dk1"/>
              </a:buClr>
              <a:buFont typeface="Arial"/>
              <a:buNone/>
            </a:pPr>
            <a:endParaRPr/>
          </a:p>
        </p:txBody>
      </p:sp>
    </p:spTree>
    <p:extLst>
      <p:ext uri="{BB962C8B-B14F-4D97-AF65-F5344CB8AC3E}">
        <p14:creationId xmlns:p14="http://schemas.microsoft.com/office/powerpoint/2010/main" val="3953083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Þegar gera á skjákynningu er mikilvægt að hafa textann á síðunum ekki of mikinn.</a:t>
            </a:r>
          </a:p>
          <a:p>
            <a:pPr lvl="0" rtl="0">
              <a:spcBef>
                <a:spcPts val="0"/>
              </a:spcBef>
              <a:buClr>
                <a:schemeClr val="dk1"/>
              </a:buClr>
              <a:buSzPct val="100000"/>
              <a:buFont typeface="Arial"/>
              <a:buNone/>
            </a:pPr>
            <a:r>
              <a:rPr lang="en">
                <a:solidFill>
                  <a:schemeClr val="dk1"/>
                </a:solidFill>
              </a:rPr>
              <a:t>Textinn sem settur er inn á síðuna inniheldur  aðalatriðin í því sem tala á um á meðan síðan er á skjánum</a:t>
            </a:r>
          </a:p>
          <a:p>
            <a:pPr rtl="0">
              <a:spcBef>
                <a:spcPts val="0"/>
              </a:spcBef>
              <a:buNone/>
            </a:pPr>
            <a:endParaRPr/>
          </a:p>
          <a:p>
            <a:pPr rtl="0">
              <a:spcBef>
                <a:spcPts val="0"/>
              </a:spcBef>
              <a:buNone/>
            </a:pPr>
            <a:r>
              <a:rPr lang="en"/>
              <a:t>Gott er að miða við þrjár til fjórar línur eins og hér er sýnt</a:t>
            </a:r>
          </a:p>
          <a:p>
            <a:pPr rtl="0">
              <a:spcBef>
                <a:spcPts val="0"/>
              </a:spcBef>
              <a:buNone/>
            </a:pPr>
            <a:endParaRPr/>
          </a:p>
          <a:p>
            <a:pPr rtl="0">
              <a:spcBef>
                <a:spcPts val="0"/>
              </a:spcBef>
              <a:buNone/>
            </a:pPr>
            <a:r>
              <a:rPr lang="en"/>
              <a:t>Kynningin sjálf inniheldur svo meiri texta sem flytjandinn flytur fyrir áheyrendur.</a:t>
            </a:r>
          </a:p>
          <a:p>
            <a:pPr rtl="0">
              <a:spcBef>
                <a:spcPts val="0"/>
              </a:spcBef>
              <a:buNone/>
            </a:pPr>
            <a:endParaRPr/>
          </a:p>
          <a:p>
            <a:pPr rtl="0">
              <a:spcBef>
                <a:spcPts val="0"/>
              </a:spcBef>
              <a:buNone/>
            </a:pPr>
            <a:r>
              <a:rPr lang="en"/>
              <a:t>Alls ekki á að setja punkta á eftir hverju atriði. Þó að það sé ekki settur punktur á eftir atriðum, á alltaf að fylgja spurningamerki með ef um </a:t>
            </a:r>
          </a:p>
          <a:p>
            <a:pPr rtl="0">
              <a:spcBef>
                <a:spcPts val="0"/>
              </a:spcBef>
              <a:buNone/>
            </a:pPr>
            <a:r>
              <a:rPr lang="en"/>
              <a:t>er að ræða spurningu. Passa þarf þá að láta spurningamerkið koma strax á eftir síðasta stafnum og ekki hafa bil á milli.</a:t>
            </a:r>
          </a:p>
          <a:p>
            <a:pPr rtl="0">
              <a:spcBef>
                <a:spcPts val="0"/>
              </a:spcBef>
              <a:buNone/>
            </a:pPr>
            <a:endParaRPr/>
          </a:p>
          <a:p>
            <a:pPr rtl="0">
              <a:spcBef>
                <a:spcPts val="0"/>
              </a:spcBef>
              <a:buNone/>
            </a:pPr>
            <a:endParaRPr/>
          </a:p>
          <a:p>
            <a:pPr lvl="0" rtl="0">
              <a:spcBef>
                <a:spcPts val="0"/>
              </a:spcBef>
              <a:buClr>
                <a:schemeClr val="dk1"/>
              </a:buClr>
              <a:buFont typeface="Arial"/>
              <a:buNone/>
            </a:pPr>
            <a:endParaRPr/>
          </a:p>
          <a:p>
            <a:pPr rtl="0">
              <a:spcBef>
                <a:spcPts val="0"/>
              </a:spcBef>
              <a:buNone/>
            </a:pPr>
            <a:endParaRPr>
              <a:solidFill>
                <a:schemeClr val="dk1"/>
              </a:solidFill>
            </a:endParaRPr>
          </a:p>
          <a:p>
            <a:pPr rtl="0">
              <a:spcBef>
                <a:spcPts val="0"/>
              </a:spcBef>
              <a:buNone/>
            </a:pPr>
            <a:endParaRPr>
              <a:solidFill>
                <a:schemeClr val="dk1"/>
              </a:solidFill>
            </a:endParaRPr>
          </a:p>
          <a:p>
            <a:pPr>
              <a:spcBef>
                <a:spcPts val="0"/>
              </a:spcBef>
              <a:buNone/>
            </a:pPr>
            <a:endParaRPr/>
          </a:p>
        </p:txBody>
      </p:sp>
    </p:spTree>
    <p:extLst>
      <p:ext uri="{BB962C8B-B14F-4D97-AF65-F5344CB8AC3E}">
        <p14:creationId xmlns:p14="http://schemas.microsoft.com/office/powerpoint/2010/main" val="2071211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Hér á síðunni á undan var svartur texti á hvítum grunni og hér er sami textinn hvítur á dökkum grunni </a:t>
            </a:r>
          </a:p>
          <a:p>
            <a:pPr rtl="0">
              <a:spcBef>
                <a:spcPts val="0"/>
              </a:spcBef>
              <a:buNone/>
            </a:pPr>
            <a:r>
              <a:rPr lang="en"/>
              <a:t>Báðar síðurnar koma vel út </a:t>
            </a:r>
          </a:p>
          <a:p>
            <a:pPr rtl="0">
              <a:spcBef>
                <a:spcPts val="0"/>
              </a:spcBef>
              <a:buNone/>
            </a:pPr>
            <a:endParaRPr/>
          </a:p>
          <a:p>
            <a:pPr rtl="0">
              <a:spcBef>
                <a:spcPts val="0"/>
              </a:spcBef>
              <a:buNone/>
            </a:pPr>
            <a:r>
              <a:rPr lang="en"/>
              <a:t>Þegar texti er í ljósum lit þarf grunnurinn undir honum að vera frekar dökkur </a:t>
            </a:r>
          </a:p>
          <a:p>
            <a:pPr rtl="0">
              <a:spcBef>
                <a:spcPts val="0"/>
              </a:spcBef>
              <a:buNone/>
            </a:pPr>
            <a:r>
              <a:rPr lang="en"/>
              <a:t>og Þegar texti er svartur eða mjög dökkur þarf að hafa ljósan grunn undir honum.</a:t>
            </a:r>
          </a:p>
          <a:p>
            <a:pPr rtl="0">
              <a:spcBef>
                <a:spcPts val="0"/>
              </a:spcBef>
              <a:buNone/>
            </a:pPr>
            <a:endParaRPr/>
          </a:p>
          <a:p>
            <a:pPr rtl="0">
              <a:spcBef>
                <a:spcPts val="0"/>
              </a:spcBef>
              <a:buNone/>
            </a:pPr>
            <a:r>
              <a:rPr lang="en"/>
              <a:t>Þetta eru hlutir sem hafa ber í huga þegar útlit á skjákynningu er ákveðið.</a:t>
            </a:r>
          </a:p>
          <a:p>
            <a:pPr rtl="0">
              <a:spcBef>
                <a:spcPts val="0"/>
              </a:spcBef>
              <a:buNone/>
            </a:pPr>
            <a:endParaRPr/>
          </a:p>
          <a:p>
            <a:pPr>
              <a:spcBef>
                <a:spcPts val="0"/>
              </a:spcBef>
              <a:buNone/>
            </a:pPr>
            <a:endParaRPr/>
          </a:p>
        </p:txBody>
      </p:sp>
    </p:spTree>
    <p:extLst>
      <p:ext uri="{BB962C8B-B14F-4D97-AF65-F5344CB8AC3E}">
        <p14:creationId xmlns:p14="http://schemas.microsoft.com/office/powerpoint/2010/main" val="2375842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Hér erum við enn með sama textann bæði hvítan og svartan en grunnurinn undir öllum textanum er litskrúðug mynd.</a:t>
            </a:r>
          </a:p>
          <a:p>
            <a:pPr rtl="0">
              <a:spcBef>
                <a:spcPts val="0"/>
              </a:spcBef>
              <a:buNone/>
            </a:pPr>
            <a:endParaRPr/>
          </a:p>
          <a:p>
            <a:pPr>
              <a:spcBef>
                <a:spcPts val="0"/>
              </a:spcBef>
              <a:buNone/>
            </a:pPr>
            <a:r>
              <a:rPr lang="en"/>
              <a:t>eins og þið sjáið hér þá er erfitt að lesa textann á þessari síðu af því að myndin er undir</a:t>
            </a:r>
          </a:p>
        </p:txBody>
      </p:sp>
    </p:spTree>
    <p:extLst>
      <p:ext uri="{BB962C8B-B14F-4D97-AF65-F5344CB8AC3E}">
        <p14:creationId xmlns:p14="http://schemas.microsoft.com/office/powerpoint/2010/main" val="18723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Á þessari síðu erum við enn með sama textann en aðra mynd sem grunn. </a:t>
            </a:r>
          </a:p>
          <a:p>
            <a:pPr rtl="0">
              <a:spcBef>
                <a:spcPts val="0"/>
              </a:spcBef>
              <a:buNone/>
            </a:pPr>
            <a:r>
              <a:rPr lang="en"/>
              <a:t>Þessi mynd er allt öðruvísi en sú sem ég sýndi hér á undan og því alveg í lagi að nota hana sem grunn.</a:t>
            </a:r>
          </a:p>
          <a:p>
            <a:pPr rtl="0">
              <a:spcBef>
                <a:spcPts val="0"/>
              </a:spcBef>
              <a:buNone/>
            </a:pPr>
            <a:r>
              <a:rPr lang="en"/>
              <a:t>Textinn er vel læsilegur</a:t>
            </a:r>
          </a:p>
          <a:p>
            <a:pPr>
              <a:spcBef>
                <a:spcPts val="0"/>
              </a:spcBef>
              <a:buNone/>
            </a:pPr>
            <a:r>
              <a:rPr lang="en"/>
              <a:t>.</a:t>
            </a:r>
          </a:p>
        </p:txBody>
      </p:sp>
    </p:spTree>
    <p:extLst>
      <p:ext uri="{BB962C8B-B14F-4D97-AF65-F5344CB8AC3E}">
        <p14:creationId xmlns:p14="http://schemas.microsoft.com/office/powerpoint/2010/main" val="2409944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00000"/>
              <a:buFont typeface="Arial"/>
              <a:buNone/>
            </a:pPr>
            <a:r>
              <a:rPr lang="en">
                <a:solidFill>
                  <a:schemeClr val="dk1"/>
                </a:solidFill>
              </a:rPr>
              <a:t>Svona mikill texti á síðu er ekki æskilegur - kynningar sem innihalda upplestur af skjánum eru ekki skemmtilegar kynningar.</a:t>
            </a:r>
          </a:p>
          <a:p>
            <a:pPr>
              <a:spcBef>
                <a:spcPts val="0"/>
              </a:spcBef>
              <a:buNone/>
            </a:pPr>
            <a:endParaRPr/>
          </a:p>
        </p:txBody>
      </p:sp>
    </p:spTree>
    <p:extLst>
      <p:ext uri="{BB962C8B-B14F-4D97-AF65-F5344CB8AC3E}">
        <p14:creationId xmlns:p14="http://schemas.microsoft.com/office/powerpoint/2010/main" val="1230348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a:t>Margar leturtegundir á sömu síðu eins og hér eru heldur ekki æskilegar - gott er að miða við að hafa ekki fleiri en tvær leturtegundir</a:t>
            </a:r>
          </a:p>
          <a:p>
            <a:pPr rtl="0">
              <a:spcBef>
                <a:spcPts val="0"/>
              </a:spcBef>
              <a:buNone/>
            </a:pPr>
            <a:r>
              <a:rPr lang="en"/>
              <a:t>á hverri síðu.</a:t>
            </a:r>
          </a:p>
          <a:p>
            <a:pPr rtl="0">
              <a:spcBef>
                <a:spcPts val="0"/>
              </a:spcBef>
              <a:buNone/>
            </a:pPr>
            <a:endParaRPr/>
          </a:p>
          <a:p>
            <a:pPr lvl="0" rtl="0">
              <a:spcBef>
                <a:spcPts val="0"/>
              </a:spcBef>
              <a:buNone/>
            </a:pPr>
            <a:endParaRPr/>
          </a:p>
          <a:p>
            <a:pPr lvl="0" rtl="0">
              <a:spcBef>
                <a:spcPts val="0"/>
              </a:spcBef>
              <a:buNone/>
            </a:pPr>
            <a:endParaRPr/>
          </a:p>
          <a:p>
            <a:pPr lvl="0" rtl="0">
              <a:lnSpc>
                <a:spcPct val="115000"/>
              </a:lnSpc>
              <a:spcBef>
                <a:spcPts val="0"/>
              </a:spcBef>
              <a:buClr>
                <a:schemeClr val="dk1"/>
              </a:buClr>
              <a:buFont typeface="Arial"/>
              <a:buNone/>
            </a:pPr>
            <a:endParaRPr sz="1200">
              <a:solidFill>
                <a:schemeClr val="dk1"/>
              </a:solidFill>
              <a:latin typeface="Calibri"/>
              <a:ea typeface="Calibri"/>
              <a:cs typeface="Calibri"/>
              <a:sym typeface="Calibri"/>
            </a:endParaRPr>
          </a:p>
          <a:p>
            <a:pPr>
              <a:spcBef>
                <a:spcPts val="0"/>
              </a:spcBef>
              <a:buNone/>
            </a:pPr>
            <a:endParaRPr/>
          </a:p>
        </p:txBody>
      </p:sp>
    </p:spTree>
    <p:extLst>
      <p:ext uri="{BB962C8B-B14F-4D97-AF65-F5344CB8AC3E}">
        <p14:creationId xmlns:p14="http://schemas.microsoft.com/office/powerpoint/2010/main" val="1136720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a:p>
          <a:p>
            <a:pPr rtl="0">
              <a:spcBef>
                <a:spcPts val="0"/>
              </a:spcBef>
              <a:buNone/>
            </a:pPr>
            <a:endParaRPr/>
          </a:p>
          <a:p>
            <a:pPr rtl="0">
              <a:spcBef>
                <a:spcPts val="0"/>
              </a:spcBef>
              <a:buNone/>
            </a:pPr>
            <a:r>
              <a:rPr lang="en"/>
              <a:t>þá er þessari kynningu lokið . </a:t>
            </a:r>
          </a:p>
          <a:p>
            <a:pPr rtl="0">
              <a:spcBef>
                <a:spcPts val="0"/>
              </a:spcBef>
              <a:buNone/>
            </a:pPr>
            <a:endParaRPr/>
          </a:p>
          <a:p>
            <a:pPr>
              <a:spcBef>
                <a:spcPts val="0"/>
              </a:spcBef>
              <a:buNone/>
            </a:pPr>
            <a:r>
              <a:rPr lang="en"/>
              <a:t>Takk fyrir og gangi ykkur vel með skjákynninguna ykkar.</a:t>
            </a:r>
          </a:p>
        </p:txBody>
      </p:sp>
    </p:spTree>
    <p:extLst>
      <p:ext uri="{BB962C8B-B14F-4D97-AF65-F5344CB8AC3E}">
        <p14:creationId xmlns:p14="http://schemas.microsoft.com/office/powerpoint/2010/main" val="2169029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2984999"/>
            <a:ext cx="9144000" cy="2158500"/>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9" name="Shape 9"/>
          <p:cNvSpPr/>
          <p:nvPr/>
        </p:nvSpPr>
        <p:spPr>
          <a:xfrm>
            <a:off x="0" y="2393175"/>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0" name="Shape 10"/>
          <p:cNvSpPr/>
          <p:nvPr/>
        </p:nvSpPr>
        <p:spPr>
          <a:xfrm rot="10800000" flipH="1">
            <a:off x="0" y="2983958"/>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1" name="Shape 11"/>
          <p:cNvSpPr txBox="1">
            <a:spLocks noGrp="1"/>
          </p:cNvSpPr>
          <p:nvPr>
            <p:ph type="ctrTitle"/>
          </p:nvPr>
        </p:nvSpPr>
        <p:spPr>
          <a:xfrm>
            <a:off x="685800" y="1746892"/>
            <a:ext cx="7772400" cy="1238099"/>
          </a:xfrm>
          <a:prstGeom prst="rect">
            <a:avLst/>
          </a:prstGeom>
        </p:spPr>
        <p:txBody>
          <a:bodyPr lIns="91425" tIns="91425" rIns="91425" b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12" name="Shape 12"/>
          <p:cNvSpPr txBox="1">
            <a:spLocks noGrp="1"/>
          </p:cNvSpPr>
          <p:nvPr>
            <p:ph type="subTitle" idx="1"/>
          </p:nvPr>
        </p:nvSpPr>
        <p:spPr>
          <a:xfrm>
            <a:off x="685800" y="3093357"/>
            <a:ext cx="7772400" cy="666600"/>
          </a:xfrm>
          <a:prstGeom prst="rect">
            <a:avLst/>
          </a:prstGeom>
        </p:spPr>
        <p:txBody>
          <a:bodyPr lIns="91425" tIns="91425" rIns="91425" b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a:endParaRPr/>
          </a:p>
        </p:txBody>
      </p:sp>
      <p:sp>
        <p:nvSpPr>
          <p:cNvPr id="13" name="Shape 13"/>
          <p:cNvSpPr txBox="1"/>
          <p:nvPr/>
        </p:nvSpPr>
        <p:spPr>
          <a:xfrm>
            <a:off x="2031475" y="4808525"/>
            <a:ext cx="4808400" cy="280799"/>
          </a:xfrm>
          <a:prstGeom prst="rect">
            <a:avLst/>
          </a:prstGeom>
          <a:noFill/>
          <a:ln>
            <a:noFill/>
          </a:ln>
        </p:spPr>
        <p:txBody>
          <a:bodyPr lIns="91425" tIns="91425" rIns="91425" bIns="91425" anchor="t" anchorCtr="0">
            <a:noAutofit/>
          </a:bodyPr>
          <a:lstStyle/>
          <a:p>
            <a:pPr algn="ctr">
              <a:spcBef>
                <a:spcPts val="0"/>
              </a:spcBef>
              <a:buNone/>
            </a:pPr>
            <a:r>
              <a:rPr lang="en" sz="1000"/>
              <a:t>Valdís Arnarsdóttir - 2015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17" name="Shape 17"/>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18" name="Shape 18"/>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2" name="Shape 22"/>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26" name="Shape 26"/>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rot="10800000" flipH="1">
            <a:off x="0" y="1163100"/>
            <a:ext cx="9144000" cy="39803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29" name="Shape 29"/>
          <p:cNvSpPr/>
          <p:nvPr/>
        </p:nvSpPr>
        <p:spPr>
          <a:xfrm flipH="1">
            <a:off x="4526627" y="571349"/>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p:nvPr/>
        </p:nvSpPr>
        <p:spPr>
          <a:xfrm rot="10800000">
            <a:off x="4526627" y="1162132"/>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p:nvPr/>
        </p:nvSpPr>
        <p:spPr>
          <a:xfrm rot="10800000" flipH="1">
            <a:off x="0" y="4412699"/>
            <a:ext cx="9144000" cy="730799"/>
          </a:xfrm>
          <a:prstGeom prst="rect">
            <a:avLst/>
          </a:prstGeom>
          <a:solidFill>
            <a:schemeClr val="lt1"/>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flipH="1">
            <a:off x="4526627" y="3820834"/>
            <a:ext cx="4617372" cy="59050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a:off x="4526627" y="4411617"/>
            <a:ext cx="4617372" cy="571095"/>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pPr>
              <a:spcBef>
                <a:spcPts val="0"/>
              </a:spcBef>
              <a:buNone/>
            </a:pPr>
            <a:endParaRPr/>
          </a:p>
        </p:txBody>
      </p:sp>
      <p:sp>
        <p:nvSpPr>
          <p:cNvPr id="36" name="Shape 36"/>
          <p:cNvSpPr txBox="1">
            <a:spLocks noGrp="1"/>
          </p:cNvSpPr>
          <p:nvPr>
            <p:ph type="body" idx="1"/>
          </p:nvPr>
        </p:nvSpPr>
        <p:spPr>
          <a:xfrm>
            <a:off x="457200" y="4421726"/>
            <a:ext cx="8229600" cy="505200"/>
          </a:xfrm>
          <a:prstGeom prst="rect">
            <a:avLst/>
          </a:prstGeom>
        </p:spPr>
        <p:txBody>
          <a:bodyPr lIns="91425" tIns="91425" rIns="91425" bIns="91425" anchor="ctr" anchorCtr="0"/>
          <a:lstStyle>
            <a:lvl1pPr>
              <a:spcBef>
                <a:spcPts val="0"/>
              </a:spcBef>
              <a:buClr>
                <a:schemeClr val="dk2"/>
              </a:buClr>
              <a:buSzPct val="100000"/>
              <a:buNone/>
              <a:defRPr sz="2400" i="1">
                <a:solidFill>
                  <a:schemeClr val="dk2"/>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
        <p:nvSpPr>
          <p:cNvPr id="38" name="Shape 38"/>
          <p:cNvSpPr/>
          <p:nvPr/>
        </p:nvSpPr>
        <p:spPr>
          <a:xfrm>
            <a:off x="6676" y="76256"/>
            <a:ext cx="9134130" cy="505479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746892"/>
            <a:ext cx="7772400" cy="1238099"/>
          </a:xfrm>
          <a:prstGeom prst="rect">
            <a:avLst/>
          </a:prstGeom>
        </p:spPr>
        <p:txBody>
          <a:bodyPr lIns="91425" tIns="91425" rIns="91425" bIns="91425" anchor="b" anchorCtr="0">
            <a:noAutofit/>
          </a:bodyPr>
          <a:lstStyle/>
          <a:p>
            <a:pPr>
              <a:spcBef>
                <a:spcPts val="0"/>
              </a:spcBef>
              <a:buNone/>
            </a:pPr>
            <a:r>
              <a:rPr lang="en"/>
              <a:t>Skjákynning</a:t>
            </a:r>
          </a:p>
        </p:txBody>
      </p:sp>
      <p:sp>
        <p:nvSpPr>
          <p:cNvPr id="41" name="Shape 41"/>
          <p:cNvSpPr txBox="1">
            <a:spLocks noGrp="1"/>
          </p:cNvSpPr>
          <p:nvPr>
            <p:ph type="subTitle" idx="1"/>
          </p:nvPr>
        </p:nvSpPr>
        <p:spPr>
          <a:xfrm>
            <a:off x="685800" y="3093357"/>
            <a:ext cx="7772400" cy="666600"/>
          </a:xfrm>
          <a:prstGeom prst="rect">
            <a:avLst/>
          </a:prstGeom>
        </p:spPr>
        <p:txBody>
          <a:bodyPr lIns="91425" tIns="91425" rIns="91425" bIns="91425" anchor="t" anchorCtr="0">
            <a:noAutofit/>
          </a:bodyPr>
          <a:lstStyle/>
          <a:p>
            <a:pPr>
              <a:spcBef>
                <a:spcPts val="0"/>
              </a:spcBef>
              <a:buNone/>
            </a:pPr>
            <a:r>
              <a:rPr lang="en"/>
              <a:t>Stutt kynning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Útlit</a:t>
            </a:r>
          </a:p>
        </p:txBody>
      </p:sp>
      <p:sp>
        <p:nvSpPr>
          <p:cNvPr id="47" name="Shape 47"/>
          <p:cNvSpPr txBox="1">
            <a:spLocks noGrp="1"/>
          </p:cNvSpPr>
          <p:nvPr>
            <p:ph type="body" idx="1"/>
          </p:nvPr>
        </p:nvSpPr>
        <p:spPr>
          <a:xfrm>
            <a:off x="599250" y="949575"/>
            <a:ext cx="8960100" cy="3638400"/>
          </a:xfrm>
          <a:prstGeom prst="rect">
            <a:avLst/>
          </a:prstGeom>
          <a:ln>
            <a:noFill/>
          </a:ln>
        </p:spPr>
        <p:txBody>
          <a:bodyPr lIns="91425" tIns="91425" rIns="91425" bIns="91425" anchor="t" anchorCtr="0">
            <a:noAutofit/>
          </a:bodyPr>
          <a:lstStyle/>
          <a:p>
            <a:pPr rtl="0">
              <a:lnSpc>
                <a:spcPct val="150000"/>
              </a:lnSpc>
              <a:spcBef>
                <a:spcPts val="0"/>
              </a:spcBef>
              <a:buNone/>
            </a:pPr>
            <a:endParaRPr/>
          </a:p>
          <a:p>
            <a:pPr marL="457200" lvl="0" indent="-419100" rtl="0">
              <a:lnSpc>
                <a:spcPct val="150000"/>
              </a:lnSpc>
              <a:spcBef>
                <a:spcPts val="0"/>
              </a:spcBef>
              <a:buClr>
                <a:schemeClr val="dk1"/>
              </a:buClr>
              <a:buSzPct val="100000"/>
              <a:buFont typeface="Georgia"/>
              <a:buChar char="●"/>
            </a:pPr>
            <a:r>
              <a:rPr lang="en"/>
              <a:t>Þrjú til fjögur atriði á síðu</a:t>
            </a:r>
          </a:p>
          <a:p>
            <a:pPr marL="457200" lvl="0" indent="-419100" rtl="0">
              <a:lnSpc>
                <a:spcPct val="150000"/>
              </a:lnSpc>
              <a:spcBef>
                <a:spcPts val="0"/>
              </a:spcBef>
              <a:buClr>
                <a:schemeClr val="dk1"/>
              </a:buClr>
              <a:buSzPct val="100000"/>
              <a:buFont typeface="Georgia"/>
              <a:buChar char="●"/>
            </a:pPr>
            <a:r>
              <a:rPr lang="en"/>
              <a:t>Ekki punktar í lok atriða</a:t>
            </a:r>
          </a:p>
          <a:p>
            <a:pPr marL="457200" lvl="0" indent="-419100" rtl="0">
              <a:lnSpc>
                <a:spcPct val="150000"/>
              </a:lnSpc>
              <a:spcBef>
                <a:spcPts val="0"/>
              </a:spcBef>
              <a:buClr>
                <a:schemeClr val="dk1"/>
              </a:buClr>
              <a:buSzPct val="100000"/>
              <a:buFont typeface="Georgia"/>
              <a:buChar char="●"/>
            </a:pPr>
            <a:r>
              <a:rPr lang="en"/>
              <a:t>Spurningamerki en ekki punktar</a:t>
            </a:r>
          </a:p>
          <a:p>
            <a:pPr marL="457200" lvl="0" indent="-419100" rtl="0">
              <a:lnSpc>
                <a:spcPct val="150000"/>
              </a:lnSpc>
              <a:spcBef>
                <a:spcPts val="0"/>
              </a:spcBef>
              <a:buClr>
                <a:schemeClr val="dk1"/>
              </a:buClr>
              <a:buSzPct val="100000"/>
              <a:buFont typeface="Georgia"/>
              <a:buChar char="●"/>
            </a:pPr>
            <a:r>
              <a:rPr lang="en"/>
              <a:t>Hvað finnst ykkur?</a:t>
            </a:r>
          </a:p>
          <a:p>
            <a:pPr lvl="0" rtl="0">
              <a:lnSpc>
                <a:spcPct val="150000"/>
              </a:lnSpc>
              <a:spcBef>
                <a:spcPts val="0"/>
              </a:spcBef>
              <a:buNone/>
            </a:pPr>
            <a:endParaRPr>
              <a:solidFill>
                <a:schemeClr val="lt1"/>
              </a:solidFill>
            </a:endParaRPr>
          </a:p>
          <a:p>
            <a:pPr rtl="0">
              <a:spcBef>
                <a:spcPts val="0"/>
              </a:spcBef>
              <a:buNone/>
            </a:pPr>
            <a:r>
              <a:rPr lang="en">
                <a:solidFill>
                  <a:schemeClr val="lt1"/>
                </a:solidFill>
              </a:rPr>
              <a:t>    </a:t>
            </a:r>
          </a:p>
          <a:p>
            <a:pPr lvl="0" rtl="0">
              <a:spcBef>
                <a:spcPts val="0"/>
              </a:spcBef>
              <a:buNone/>
            </a:pPr>
            <a:endParaRPr>
              <a:solidFill>
                <a:schemeClr val="lt1"/>
              </a:solidFill>
            </a:endParaRPr>
          </a:p>
          <a:p>
            <a:pPr rtl="0">
              <a:spcBef>
                <a:spcPts val="0"/>
              </a:spcBef>
              <a:buNone/>
            </a:pPr>
            <a:endParaRPr/>
          </a:p>
          <a:p>
            <a:pPr rtl="0">
              <a:spcBef>
                <a:spcPts val="0"/>
              </a:spcBef>
              <a:buNone/>
            </a:pPr>
            <a:endParaRP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p:nvPr/>
        </p:nvSpPr>
        <p:spPr>
          <a:xfrm>
            <a:off x="764650" y="1451875"/>
            <a:ext cx="7446000" cy="3264899"/>
          </a:xfrm>
          <a:prstGeom prst="rect">
            <a:avLst/>
          </a:prstGeom>
          <a:noFill/>
          <a:ln>
            <a:noFill/>
          </a:ln>
        </p:spPr>
        <p:txBody>
          <a:bodyPr lIns="91425" tIns="91425" rIns="91425" bIns="91425" anchor="t" anchorCtr="0">
            <a:noAutofit/>
          </a:bodyPr>
          <a:lstStyle/>
          <a:p>
            <a:pPr marL="457200" lvl="0" indent="-419100" rtl="0">
              <a:lnSpc>
                <a:spcPct val="150000"/>
              </a:lnSpc>
              <a:spcBef>
                <a:spcPts val="600"/>
              </a:spcBef>
              <a:buClr>
                <a:srgbClr val="FFFFFF"/>
              </a:buClr>
              <a:buSzPct val="100000"/>
              <a:buFont typeface="Georgia"/>
              <a:buChar char="●"/>
            </a:pPr>
            <a:r>
              <a:rPr lang="en" sz="3000">
                <a:solidFill>
                  <a:srgbClr val="FFFFFF"/>
                </a:solidFill>
                <a:latin typeface="Georgia"/>
                <a:ea typeface="Georgia"/>
                <a:cs typeface="Georgia"/>
                <a:sym typeface="Georgia"/>
              </a:rPr>
              <a:t>Þrjú til fjögur atriði á síðu</a:t>
            </a:r>
          </a:p>
          <a:p>
            <a:pPr marL="457200" lvl="0" indent="-419100" rtl="0">
              <a:lnSpc>
                <a:spcPct val="150000"/>
              </a:lnSpc>
              <a:spcBef>
                <a:spcPts val="600"/>
              </a:spcBef>
              <a:buClr>
                <a:srgbClr val="FFFFFF"/>
              </a:buClr>
              <a:buSzPct val="100000"/>
              <a:buFont typeface="Georgia"/>
              <a:buChar char="●"/>
            </a:pPr>
            <a:r>
              <a:rPr lang="en" sz="3000">
                <a:solidFill>
                  <a:srgbClr val="FFFFFF"/>
                </a:solidFill>
                <a:latin typeface="Georgia"/>
                <a:ea typeface="Georgia"/>
                <a:cs typeface="Georgia"/>
                <a:sym typeface="Georgia"/>
              </a:rPr>
              <a:t>Ekki punktar í lok atriða</a:t>
            </a:r>
          </a:p>
          <a:p>
            <a:pPr marL="457200" lvl="0" indent="-419100" rtl="0">
              <a:lnSpc>
                <a:spcPct val="150000"/>
              </a:lnSpc>
              <a:spcBef>
                <a:spcPts val="600"/>
              </a:spcBef>
              <a:buClr>
                <a:srgbClr val="FFFFFF"/>
              </a:buClr>
              <a:buSzPct val="100000"/>
              <a:buFont typeface="Georgia"/>
              <a:buChar char="●"/>
            </a:pPr>
            <a:r>
              <a:rPr lang="en" sz="3000">
                <a:solidFill>
                  <a:srgbClr val="FFFFFF"/>
                </a:solidFill>
                <a:latin typeface="Georgia"/>
                <a:ea typeface="Georgia"/>
                <a:cs typeface="Georgia"/>
                <a:sym typeface="Georgia"/>
              </a:rPr>
              <a:t>Spurningamerki en ekki punktar</a:t>
            </a:r>
          </a:p>
          <a:p>
            <a:pPr marL="457200" lvl="0" indent="-419100" rtl="0">
              <a:lnSpc>
                <a:spcPct val="150000"/>
              </a:lnSpc>
              <a:spcBef>
                <a:spcPts val="600"/>
              </a:spcBef>
              <a:buClr>
                <a:srgbClr val="FFFFFF"/>
              </a:buClr>
              <a:buSzPct val="100000"/>
              <a:buFont typeface="Georgia"/>
              <a:buChar char="●"/>
            </a:pPr>
            <a:r>
              <a:rPr lang="en" sz="3000">
                <a:solidFill>
                  <a:srgbClr val="FFFFFF"/>
                </a:solidFill>
                <a:latin typeface="Georgia"/>
                <a:ea typeface="Georgia"/>
                <a:cs typeface="Georgia"/>
                <a:sym typeface="Georgia"/>
              </a:rPr>
              <a:t>Hvað finnst ykkur?</a:t>
            </a:r>
          </a:p>
        </p:txBody>
      </p:sp>
      <p:sp>
        <p:nvSpPr>
          <p:cNvPr id="53" name="Shape 53"/>
          <p:cNvSpPr txBox="1"/>
          <p:nvPr/>
        </p:nvSpPr>
        <p:spPr>
          <a:xfrm>
            <a:off x="579750" y="327500"/>
            <a:ext cx="7984499" cy="1046699"/>
          </a:xfrm>
          <a:prstGeom prst="rect">
            <a:avLst/>
          </a:prstGeom>
          <a:noFill/>
          <a:ln>
            <a:noFill/>
          </a:ln>
        </p:spPr>
        <p:txBody>
          <a:bodyPr lIns="91425" tIns="91425" rIns="91425" bIns="91425" anchor="t" anchorCtr="0">
            <a:noAutofit/>
          </a:bodyPr>
          <a:lstStyle/>
          <a:p>
            <a:pPr>
              <a:spcBef>
                <a:spcPts val="0"/>
              </a:spcBef>
              <a:buNone/>
            </a:pPr>
            <a:r>
              <a:rPr lang="en" sz="4800">
                <a:solidFill>
                  <a:schemeClr val="lt1"/>
                </a:solidFill>
                <a:latin typeface="Georgia"/>
                <a:ea typeface="Georgia"/>
                <a:cs typeface="Georgia"/>
                <a:sym typeface="Georgia"/>
              </a:rPr>
              <a:t>Útlit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endParaRPr/>
          </a:p>
        </p:txBody>
      </p:sp>
      <p:sp>
        <p:nvSpPr>
          <p:cNvPr id="59" name="Shape 59"/>
          <p:cNvSpPr txBox="1">
            <a:spLocks noGrp="1"/>
          </p:cNvSpPr>
          <p:nvPr>
            <p:ph type="body" idx="1"/>
          </p:nvPr>
        </p:nvSpPr>
        <p:spPr>
          <a:xfrm>
            <a:off x="610750" y="1200150"/>
            <a:ext cx="8075999" cy="3725699"/>
          </a:xfrm>
          <a:prstGeom prst="rect">
            <a:avLst/>
          </a:prstGeom>
        </p:spPr>
        <p:txBody>
          <a:bodyPr lIns="91425" tIns="91425" rIns="91425" bIns="91425" anchor="t" anchorCtr="0">
            <a:noAutofit/>
          </a:bodyPr>
          <a:lstStyle/>
          <a:p>
            <a:pPr>
              <a:spcBef>
                <a:spcPts val="0"/>
              </a:spcBef>
              <a:buNone/>
            </a:pPr>
            <a:endParaRPr/>
          </a:p>
        </p:txBody>
      </p:sp>
      <p:pic>
        <p:nvPicPr>
          <p:cNvPr id="60" name="Shape 60"/>
          <p:cNvPicPr preferRelativeResize="0"/>
          <p:nvPr/>
        </p:nvPicPr>
        <p:blipFill rotWithShape="1">
          <a:blip r:embed="rId3">
            <a:alphaModFix/>
          </a:blip>
          <a:srcRect l="480" r="-480"/>
          <a:stretch/>
        </p:blipFill>
        <p:spPr>
          <a:xfrm>
            <a:off x="0" y="-366000"/>
            <a:ext cx="9144000" cy="6858000"/>
          </a:xfrm>
          <a:prstGeom prst="rect">
            <a:avLst/>
          </a:prstGeom>
          <a:noFill/>
          <a:ln>
            <a:noFill/>
          </a:ln>
        </p:spPr>
      </p:pic>
      <p:sp>
        <p:nvSpPr>
          <p:cNvPr id="61" name="Shape 61"/>
          <p:cNvSpPr txBox="1"/>
          <p:nvPr/>
        </p:nvSpPr>
        <p:spPr>
          <a:xfrm>
            <a:off x="1019125" y="1465943"/>
            <a:ext cx="6994199" cy="4373757"/>
          </a:xfrm>
          <a:prstGeom prst="rect">
            <a:avLst/>
          </a:prstGeom>
          <a:noFill/>
          <a:ln>
            <a:noFill/>
          </a:ln>
        </p:spPr>
        <p:txBody>
          <a:bodyPr lIns="91425" tIns="91425" rIns="91425" bIns="91425" anchor="t" anchorCtr="0">
            <a:noAutofit/>
          </a:bodyPr>
          <a:lstStyle/>
          <a:p>
            <a:pPr marL="457200" lvl="0" indent="-419100" rtl="0">
              <a:lnSpc>
                <a:spcPct val="150000"/>
              </a:lnSpc>
              <a:spcBef>
                <a:spcPts val="600"/>
              </a:spcBef>
              <a:buClr>
                <a:srgbClr val="000000"/>
              </a:buClr>
              <a:buSzPct val="100000"/>
              <a:buFont typeface="Georgia"/>
              <a:buChar char="●"/>
            </a:pPr>
            <a:r>
              <a:rPr lang="en" sz="3000" dirty="0">
                <a:latin typeface="Georgia"/>
                <a:ea typeface="Georgia"/>
                <a:cs typeface="Georgia"/>
                <a:sym typeface="Georgia"/>
              </a:rPr>
              <a:t>Þrjú til fjögur atriði á síðu</a:t>
            </a:r>
          </a:p>
          <a:p>
            <a:pPr marL="457200" lvl="0" indent="-419100" rtl="0">
              <a:lnSpc>
                <a:spcPct val="150000"/>
              </a:lnSpc>
              <a:spcBef>
                <a:spcPts val="600"/>
              </a:spcBef>
              <a:buClr>
                <a:srgbClr val="000000"/>
              </a:buClr>
              <a:buSzPct val="100000"/>
              <a:buFont typeface="Georgia"/>
              <a:buChar char="●"/>
            </a:pPr>
            <a:r>
              <a:rPr lang="en" sz="3000" dirty="0">
                <a:latin typeface="Georgia"/>
                <a:ea typeface="Georgia"/>
                <a:cs typeface="Georgia"/>
                <a:sym typeface="Georgia"/>
              </a:rPr>
              <a:t>Ekki punktar í lok atriða</a:t>
            </a:r>
          </a:p>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Spurningamerki en ekki punktar</a:t>
            </a:r>
          </a:p>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Hvað finnst ykkur?</a:t>
            </a:r>
          </a:p>
          <a:p>
            <a:pPr lvl="0" rtl="0">
              <a:spcBef>
                <a:spcPts val="600"/>
              </a:spcBef>
              <a:buClr>
                <a:schemeClr val="dk1"/>
              </a:buClr>
              <a:buFont typeface="Arial"/>
              <a:buNone/>
            </a:pPr>
            <a:endParaRPr sz="3000" dirty="0">
              <a:solidFill>
                <a:schemeClr val="lt1"/>
              </a:solidFill>
              <a:latin typeface="Georgia"/>
              <a:ea typeface="Georgia"/>
              <a:cs typeface="Georgia"/>
              <a:sym typeface="Georgia"/>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endParaRPr/>
          </a:p>
        </p:txBody>
      </p:sp>
      <p:pic>
        <p:nvPicPr>
          <p:cNvPr id="67" name="Shape 67"/>
          <p:cNvPicPr preferRelativeResize="0"/>
          <p:nvPr/>
        </p:nvPicPr>
        <p:blipFill>
          <a:blip r:embed="rId3">
            <a:alphaModFix/>
          </a:blip>
          <a:stretch>
            <a:fillRect/>
          </a:stretch>
        </p:blipFill>
        <p:spPr>
          <a:xfrm>
            <a:off x="0" y="0"/>
            <a:ext cx="9144000" cy="5143500"/>
          </a:xfrm>
          <a:prstGeom prst="rect">
            <a:avLst/>
          </a:prstGeom>
          <a:noFill/>
          <a:ln>
            <a:noFill/>
          </a:ln>
        </p:spPr>
      </p:pic>
      <p:sp>
        <p:nvSpPr>
          <p:cNvPr id="68" name="Shape 68"/>
          <p:cNvSpPr txBox="1"/>
          <p:nvPr/>
        </p:nvSpPr>
        <p:spPr>
          <a:xfrm>
            <a:off x="958300" y="1814287"/>
            <a:ext cx="6733499" cy="3055664"/>
          </a:xfrm>
          <a:prstGeom prst="rect">
            <a:avLst/>
          </a:prstGeom>
          <a:noFill/>
          <a:ln>
            <a:noFill/>
          </a:ln>
        </p:spPr>
        <p:txBody>
          <a:bodyPr lIns="91425" tIns="91425" rIns="91425" bIns="91425" anchor="t" anchorCtr="0">
            <a:noAutofit/>
          </a:bodyPr>
          <a:lstStyle/>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Þrjú til fjögur atriði á síðu</a:t>
            </a:r>
          </a:p>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Ekki punktar í lok atriða</a:t>
            </a:r>
          </a:p>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Spurningamerki en ekki punktar</a:t>
            </a:r>
          </a:p>
          <a:p>
            <a:pPr marL="457200" lvl="0" indent="-419100" rtl="0">
              <a:lnSpc>
                <a:spcPct val="150000"/>
              </a:lnSpc>
              <a:spcBef>
                <a:spcPts val="600"/>
              </a:spcBef>
              <a:buClr>
                <a:srgbClr val="FFFFFF"/>
              </a:buClr>
              <a:buSzPct val="100000"/>
              <a:buFont typeface="Georgia"/>
              <a:buChar char="●"/>
            </a:pPr>
            <a:r>
              <a:rPr lang="en" sz="3000" dirty="0">
                <a:solidFill>
                  <a:srgbClr val="FFFFFF"/>
                </a:solidFill>
                <a:latin typeface="Georgia"/>
                <a:ea typeface="Georgia"/>
                <a:cs typeface="Georgia"/>
                <a:sym typeface="Georgia"/>
              </a:rPr>
              <a:t>Hvað finnst ykkur?</a:t>
            </a:r>
          </a:p>
          <a:p>
            <a:pPr>
              <a:spcBef>
                <a:spcPts val="0"/>
              </a:spcBef>
              <a:buNone/>
            </a:pPr>
            <a:endParaRPr sz="3000" dirty="0">
              <a:solidFill>
                <a:schemeClr val="lt1"/>
              </a:solidFill>
              <a:latin typeface="Georgia"/>
              <a:ea typeface="Georgia"/>
              <a:cs typeface="Georgia"/>
              <a:sym typeface="Georgia"/>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p:nvPr/>
        </p:nvSpPr>
        <p:spPr>
          <a:xfrm>
            <a:off x="965775" y="720300"/>
            <a:ext cx="7104000" cy="3905400"/>
          </a:xfrm>
          <a:prstGeom prst="rect">
            <a:avLst/>
          </a:prstGeom>
          <a:noFill/>
          <a:ln>
            <a:noFill/>
          </a:ln>
        </p:spPr>
        <p:txBody>
          <a:bodyPr lIns="91425" tIns="91425" rIns="91425" bIns="91425" anchor="t" anchorCtr="0">
            <a:noAutofit/>
          </a:bodyPr>
          <a:lstStyle/>
          <a:p>
            <a:pPr algn="just">
              <a:spcBef>
                <a:spcPts val="0"/>
              </a:spcBef>
              <a:buNone/>
            </a:pPr>
            <a:r>
              <a:rPr lang="en" sz="2100">
                <a:solidFill>
                  <a:schemeClr val="lt1"/>
                </a:solidFill>
                <a:latin typeface="Calibri"/>
                <a:ea typeface="Calibri"/>
                <a:cs typeface="Calibri"/>
                <a:sym typeface="Calibri"/>
              </a:rPr>
              <a:t>Við kenndum ekki mikið ein en vorum allan tímann með kennaranum í því sem hann hafði fyrir stafni. Hægt er að segja að kennslan hjá honum sé í anda John Dewey og lýsa hans einkunarorð </a:t>
            </a:r>
            <a:r>
              <a:rPr lang="en" sz="2100" i="1">
                <a:solidFill>
                  <a:schemeClr val="lt1"/>
                </a:solidFill>
                <a:latin typeface="Calibri"/>
                <a:ea typeface="Calibri"/>
                <a:cs typeface="Calibri"/>
                <a:sym typeface="Calibri"/>
              </a:rPr>
              <a:t>learning by doing</a:t>
            </a:r>
            <a:r>
              <a:rPr lang="en" sz="2100">
                <a:solidFill>
                  <a:schemeClr val="lt1"/>
                </a:solidFill>
                <a:latin typeface="Calibri"/>
                <a:ea typeface="Calibri"/>
                <a:cs typeface="Calibri"/>
                <a:sym typeface="Calibri"/>
              </a:rPr>
              <a:t> mjög kennsluháttum í upplýsingatækni í skólanum. Nemendur fá innlögn sem fræðir þá um næstu verkefni sem þeir svo vinna sjálfstætt. Kennarinn er þeim til aðstoðar í tímum og hjálpar þeim að leysa úr þeim vandamálum sem upp kunna að koma. Hlutverk okkar var því mikið að aðstoða og leiðbeina nemendum og minna var um hefðbundna kennslu. Við lögðum þó inn sitt hvort verkefnið og vorum einnig með tveggja kennslustunda nýskpöpunarkennslu í 6. bekk.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r>
              <a:rPr lang="en"/>
              <a:t>Leturtegundir</a:t>
            </a:r>
          </a:p>
        </p:txBody>
      </p:sp>
      <p:sp>
        <p:nvSpPr>
          <p:cNvPr id="79" name="Shape 79"/>
          <p:cNvSpPr txBox="1">
            <a:spLocks noGrp="1"/>
          </p:cNvSpPr>
          <p:nvPr>
            <p:ph type="body" idx="1"/>
          </p:nvPr>
        </p:nvSpPr>
        <p:spPr>
          <a:xfrm>
            <a:off x="457200" y="1541925"/>
            <a:ext cx="8229600" cy="3384000"/>
          </a:xfrm>
          <a:prstGeom prst="rect">
            <a:avLst/>
          </a:prstGeom>
        </p:spPr>
        <p:txBody>
          <a:bodyPr lIns="91425" tIns="91425" rIns="91425" bIns="91425" anchor="t" anchorCtr="0">
            <a:noAutofit/>
          </a:bodyPr>
          <a:lstStyle/>
          <a:p>
            <a:pPr rtl="0">
              <a:spcBef>
                <a:spcPts val="0"/>
              </a:spcBef>
              <a:buNone/>
            </a:pPr>
            <a:r>
              <a:rPr lang="en">
                <a:latin typeface="Calibri"/>
                <a:ea typeface="Calibri"/>
                <a:cs typeface="Calibri"/>
                <a:sym typeface="Calibri"/>
              </a:rPr>
              <a:t>Margar leturtegundir</a:t>
            </a:r>
          </a:p>
          <a:p>
            <a:pPr rtl="0">
              <a:spcBef>
                <a:spcPts val="0"/>
              </a:spcBef>
              <a:buNone/>
            </a:pPr>
            <a:r>
              <a:rPr lang="en">
                <a:latin typeface="Impact"/>
                <a:ea typeface="Impact"/>
                <a:cs typeface="Impact"/>
                <a:sym typeface="Impact"/>
              </a:rPr>
              <a:t>Margar leturtegundir</a:t>
            </a:r>
          </a:p>
          <a:p>
            <a:pPr rtl="0">
              <a:spcBef>
                <a:spcPts val="0"/>
              </a:spcBef>
              <a:buNone/>
            </a:pPr>
            <a:r>
              <a:rPr lang="en">
                <a:latin typeface="Comic Sans MS"/>
                <a:ea typeface="Comic Sans MS"/>
                <a:cs typeface="Comic Sans MS"/>
                <a:sym typeface="Comic Sans MS"/>
              </a:rPr>
              <a:t>Margar leturtegundir</a:t>
            </a:r>
          </a:p>
          <a:p>
            <a:pPr rtl="0">
              <a:spcBef>
                <a:spcPts val="0"/>
              </a:spcBef>
              <a:buNone/>
            </a:pPr>
            <a:r>
              <a:rPr lang="en">
                <a:latin typeface="Corsiva"/>
                <a:ea typeface="Corsiva"/>
                <a:cs typeface="Corsiva"/>
                <a:sym typeface="Corsiva"/>
              </a:rPr>
              <a:t>Margar leturtegundir</a:t>
            </a:r>
          </a:p>
          <a:p>
            <a:pPr lvl="0" rtl="0">
              <a:spcBef>
                <a:spcPts val="0"/>
              </a:spcBef>
              <a:buNone/>
            </a:pPr>
            <a:r>
              <a:rPr lang="en">
                <a:latin typeface="Times New Roman"/>
                <a:ea typeface="Times New Roman"/>
                <a:cs typeface="Times New Roman"/>
                <a:sym typeface="Times New Roman"/>
              </a:rPr>
              <a:t>Margar leturtegundir</a:t>
            </a:r>
          </a:p>
          <a:p>
            <a:pPr lvl="0" rtl="0">
              <a:spcBef>
                <a:spcPts val="0"/>
              </a:spcBef>
              <a:buClr>
                <a:schemeClr val="dk1"/>
              </a:buClr>
              <a:buSzPct val="36666"/>
              <a:buFont typeface="Arial"/>
              <a:buNone/>
            </a:pPr>
            <a:r>
              <a:rPr lang="en" b="1"/>
              <a:t>Margar leturtegundir</a:t>
            </a:r>
          </a:p>
          <a:p>
            <a:pPr>
              <a:spcBef>
                <a:spcPts val="0"/>
              </a:spcBef>
              <a:buNone/>
            </a:pPr>
            <a:endParaRPr>
              <a:latin typeface="Corsiva"/>
              <a:ea typeface="Corsiva"/>
              <a:cs typeface="Corsiva"/>
              <a:sym typeface="Corsiva"/>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spcBef>
                <a:spcPts val="0"/>
              </a:spcBef>
              <a:buNone/>
            </a:pPr>
            <a:endParaRPr/>
          </a:p>
        </p:txBody>
      </p:sp>
      <p:sp>
        <p:nvSpPr>
          <p:cNvPr id="85" name="Shape 85"/>
          <p:cNvSpPr txBox="1">
            <a:spLocks noGrp="1"/>
          </p:cNvSpPr>
          <p:nvPr>
            <p:ph type="body" idx="1"/>
          </p:nvPr>
        </p:nvSpPr>
        <p:spPr>
          <a:xfrm>
            <a:off x="457200" y="1200150"/>
            <a:ext cx="8229600" cy="3725699"/>
          </a:xfrm>
          <a:prstGeom prst="rect">
            <a:avLst/>
          </a:prstGeom>
        </p:spPr>
        <p:txBody>
          <a:bodyPr lIns="91425" tIns="91425" rIns="91425" bIns="91425" anchor="ctr" anchorCtr="0">
            <a:noAutofit/>
          </a:bodyPr>
          <a:lstStyle/>
          <a:p>
            <a:pPr algn="ctr" rtl="0">
              <a:spcBef>
                <a:spcPts val="0"/>
              </a:spcBef>
              <a:buNone/>
            </a:pPr>
            <a:r>
              <a:rPr lang="en" sz="4800"/>
              <a:t>Takk fyrir </a:t>
            </a:r>
          </a:p>
          <a:p>
            <a:pPr algn="ctr">
              <a:spcBef>
                <a:spcPts val="0"/>
              </a:spcBef>
              <a:buNone/>
            </a:pPr>
            <a:r>
              <a:rPr lang="en"/>
              <a:t>og gangi ykkur vel með skjákynninguna ykkar</a:t>
            </a:r>
          </a:p>
        </p:txBody>
      </p:sp>
    </p:spTree>
  </p:cSld>
  <p:clrMapOvr>
    <a:masterClrMapping/>
  </p:clrMapOvr>
  <p:transition spd="slow">
    <p:cut/>
  </p:transition>
</p:sld>
</file>

<file path=ppt/theme/theme1.xml><?xml version="1.0" encoding="utf-8"?>
<a:theme xmlns:a="http://schemas.openxmlformats.org/drawingml/2006/main"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On-screen Show (16:9)</PresentationFormat>
  <Paragraphs>82</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Comic Sans MS</vt:lpstr>
      <vt:lpstr>Corsiva</vt:lpstr>
      <vt:lpstr>Georgia</vt:lpstr>
      <vt:lpstr>Impact</vt:lpstr>
      <vt:lpstr>Times New Roman</vt:lpstr>
      <vt:lpstr>paper-plane</vt:lpstr>
      <vt:lpstr>Skjákynning</vt:lpstr>
      <vt:lpstr>Útlit</vt:lpstr>
      <vt:lpstr>PowerPoint Presentation</vt:lpstr>
      <vt:lpstr>PowerPoint Presentation</vt:lpstr>
      <vt:lpstr>PowerPoint Presentation</vt:lpstr>
      <vt:lpstr>PowerPoint Presentation</vt:lpstr>
      <vt:lpstr>Leturtegundir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Skjákynning</dc:title>
  <dc:creator>Valdís Arnarsdóttir</dc:creator>
  <cp:lastModifiedBy>Valdís Arnarsdóttir</cp:lastModifiedBy>
  <cp:revision>1</cp:revision>
  <dcterms:modified xsi:type="dcterms:W3CDTF">2015-02-20T11:13:30Z</dcterms:modified>
</cp:coreProperties>
</file>